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0" r:id="rId1"/>
  </p:sldMasterIdLst>
  <p:notesMasterIdLst>
    <p:notesMasterId r:id="rId53"/>
  </p:notesMasterIdLst>
  <p:sldIdLst>
    <p:sldId id="256" r:id="rId2"/>
    <p:sldId id="381" r:id="rId3"/>
    <p:sldId id="341" r:id="rId4"/>
    <p:sldId id="405" r:id="rId5"/>
    <p:sldId id="480" r:id="rId6"/>
    <p:sldId id="493" r:id="rId7"/>
    <p:sldId id="494" r:id="rId8"/>
    <p:sldId id="345" r:id="rId9"/>
    <p:sldId id="491" r:id="rId10"/>
    <p:sldId id="382" r:id="rId11"/>
    <p:sldId id="443" r:id="rId12"/>
    <p:sldId id="434" r:id="rId13"/>
    <p:sldId id="489" r:id="rId14"/>
    <p:sldId id="347" r:id="rId15"/>
    <p:sldId id="492" r:id="rId16"/>
    <p:sldId id="348" r:id="rId17"/>
    <p:sldId id="456" r:id="rId18"/>
    <p:sldId id="490" r:id="rId19"/>
    <p:sldId id="461" r:id="rId20"/>
    <p:sldId id="485" r:id="rId21"/>
    <p:sldId id="486" r:id="rId22"/>
    <p:sldId id="354" r:id="rId23"/>
    <p:sldId id="355" r:id="rId24"/>
    <p:sldId id="357" r:id="rId25"/>
    <p:sldId id="358" r:id="rId26"/>
    <p:sldId id="472" r:id="rId27"/>
    <p:sldId id="483" r:id="rId28"/>
    <p:sldId id="464" r:id="rId29"/>
    <p:sldId id="361" r:id="rId30"/>
    <p:sldId id="465" r:id="rId31"/>
    <p:sldId id="484" r:id="rId32"/>
    <p:sldId id="450" r:id="rId33"/>
    <p:sldId id="364" r:id="rId34"/>
    <p:sldId id="388" r:id="rId35"/>
    <p:sldId id="365" r:id="rId36"/>
    <p:sldId id="411" r:id="rId37"/>
    <p:sldId id="367" r:id="rId38"/>
    <p:sldId id="368" r:id="rId39"/>
    <p:sldId id="369" r:id="rId40"/>
    <p:sldId id="370" r:id="rId41"/>
    <p:sldId id="451" r:id="rId42"/>
    <p:sldId id="373" r:id="rId43"/>
    <p:sldId id="454" r:id="rId44"/>
    <p:sldId id="488" r:id="rId45"/>
    <p:sldId id="482" r:id="rId46"/>
    <p:sldId id="470" r:id="rId47"/>
    <p:sldId id="476" r:id="rId48"/>
    <p:sldId id="379" r:id="rId49"/>
    <p:sldId id="438" r:id="rId50"/>
    <p:sldId id="481" r:id="rId51"/>
    <p:sldId id="396" r:id="rId52"/>
  </p:sldIdLst>
  <p:sldSz cx="12192000" cy="6858000"/>
  <p:notesSz cx="6797675" cy="9928225"/>
  <p:custDataLst>
    <p:tags r:id="rId54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+mn-ea"/>
        <a:cs typeface="Arial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+mn-ea"/>
        <a:cs typeface="Arial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+mn-ea"/>
        <a:cs typeface="Arial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+mn-ea"/>
        <a:cs typeface="Arial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+mn-ea"/>
        <a:cs typeface="Arial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/>
        <a:ea typeface="+mn-ea"/>
        <a:cs typeface="Arial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/>
        <a:ea typeface="+mn-ea"/>
        <a:cs typeface="Arial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/>
        <a:ea typeface="+mn-ea"/>
        <a:cs typeface="Arial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/>
        <a:ea typeface="+mn-ea"/>
        <a:cs typeface="Arial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99ED5DF-65CD-4183-B3B1-A87642815921}">
          <p14:sldIdLst>
            <p14:sldId id="256"/>
            <p14:sldId id="381"/>
            <p14:sldId id="341"/>
            <p14:sldId id="405"/>
            <p14:sldId id="480"/>
            <p14:sldId id="493"/>
            <p14:sldId id="494"/>
            <p14:sldId id="345"/>
            <p14:sldId id="491"/>
            <p14:sldId id="382"/>
            <p14:sldId id="443"/>
          </p14:sldIdLst>
        </p14:section>
        <p14:section name="Раздел без заголовка" id="{1D16417D-E472-45BA-A611-60FA46808B8A}">
          <p14:sldIdLst>
            <p14:sldId id="434"/>
            <p14:sldId id="489"/>
            <p14:sldId id="347"/>
            <p14:sldId id="492"/>
            <p14:sldId id="348"/>
            <p14:sldId id="456"/>
            <p14:sldId id="490"/>
            <p14:sldId id="461"/>
            <p14:sldId id="485"/>
            <p14:sldId id="486"/>
            <p14:sldId id="354"/>
            <p14:sldId id="355"/>
            <p14:sldId id="357"/>
            <p14:sldId id="358"/>
            <p14:sldId id="472"/>
            <p14:sldId id="483"/>
            <p14:sldId id="464"/>
            <p14:sldId id="361"/>
            <p14:sldId id="465"/>
            <p14:sldId id="484"/>
            <p14:sldId id="450"/>
            <p14:sldId id="364"/>
            <p14:sldId id="388"/>
            <p14:sldId id="365"/>
            <p14:sldId id="411"/>
            <p14:sldId id="367"/>
            <p14:sldId id="368"/>
            <p14:sldId id="369"/>
            <p14:sldId id="370"/>
            <p14:sldId id="451"/>
            <p14:sldId id="373"/>
            <p14:sldId id="454"/>
            <p14:sldId id="488"/>
            <p14:sldId id="482"/>
            <p14:sldId id="470"/>
            <p14:sldId id="476"/>
            <p14:sldId id="379"/>
            <p14:sldId id="438"/>
            <p14:sldId id="481"/>
            <p14:sldId id="3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8728" autoAdjust="0"/>
    <p:restoredTop sz="94615" autoAdjust="0"/>
  </p:normalViewPr>
  <p:slideViewPr>
    <p:cSldViewPr snapToGrid="0">
      <p:cViewPr varScale="1">
        <p:scale>
          <a:sx n="54" d="100"/>
          <a:sy n="54" d="100"/>
        </p:scale>
        <p:origin x="90" y="1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38" d="100"/>
          <a:sy n="38" d="100"/>
        </p:scale>
        <p:origin x="-2214" y="-108"/>
      </p:cViewPr>
      <p:guideLst>
        <p:guide orient="horz" pos="2880"/>
        <p:guide pos="2160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ct val="0"/>
              </a:spcBef>
              <a:spcAft>
                <a:spcPct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ct val="0"/>
              </a:spcBef>
              <a:spcAft>
                <a:spcPct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15F0A6C-5570-44F2-BFCA-1BC08908E653}" type="datetimeFigureOut">
              <a:rPr lang="ru-RU"/>
              <a:pPr>
                <a:defRPr/>
              </a:pPr>
              <a:t>24.01.2025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ct val="0"/>
              </a:spcBef>
              <a:spcAft>
                <a:spcPct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ct val="0"/>
              </a:spcBef>
              <a:spcAft>
                <a:spcPct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E7FB169-DB63-4F81-B37D-691BA801E6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759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4BC1ED-6A58-4286-81DE-C804B8C80E40}" type="slidenum">
              <a:rPr lang="ru-RU">
                <a:cs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1218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48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5121AC-02F0-4B04-8284-8ED8318AC842}" type="slidenum">
              <a:rPr lang="ru-RU">
                <a:cs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4256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5FDC3F-0B1B-4058-AB63-1869F7813F27}" type="datetimeFigureOut">
              <a:rPr lang="ru-RU" smtClean="0"/>
              <a:pPr>
                <a:defRPr/>
              </a:pPr>
              <a:t>24.01.2025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D863DF-D881-45AF-98F0-7D7D6A32610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F8D133-DAA5-4934-9811-471ADC5B1FA6}" type="datetimeFigureOut">
              <a:rPr lang="ru-RU" smtClean="0"/>
              <a:pPr>
                <a:defRPr/>
              </a:pPr>
              <a:t>24.01.2025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59483-5A22-48EC-90E2-7E40682D8FE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398BA1-AB63-424C-9ACC-BEF018C9851A}" type="datetimeFigureOut">
              <a:rPr lang="ru-RU" smtClean="0"/>
              <a:pPr>
                <a:defRPr/>
              </a:pPr>
              <a:t>24.01.2025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731433-8C6A-44D3-A59B-CD6CB1F178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BA996A35-66FD-46E9-9371-316BE7B7D1F6}" type="datetimeFigureOut">
              <a:rPr lang="ru-RU" smtClean="0"/>
              <a:pPr>
                <a:defRPr/>
              </a:pPr>
              <a:t>24.01.2025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60610D5B-D823-4682-A202-F313CEF10D1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7" r:id="rId3"/>
  </p:sldLayoutIdLst>
  <p:transition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nsportal.ru/nazarova-elena-viktorovna-0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4789" y="495312"/>
            <a:ext cx="8883651" cy="36433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5095" y="506413"/>
            <a:ext cx="9023351" cy="19389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</a:p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ПОРТФОЛИО  </a:t>
            </a:r>
          </a:p>
          <a:p>
            <a:pPr algn="ctr">
              <a:defRPr/>
            </a:pPr>
            <a:r>
              <a:rPr lang="ru-RU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высшую квалификационную категорию воспитателя</a:t>
            </a:r>
          </a:p>
          <a:p>
            <a:pPr algn="ctr">
              <a:defRPr/>
            </a:pPr>
            <a:r>
              <a:rPr lang="ru-RU" sz="24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МДОУ «Детский </a:t>
            </a:r>
            <a:r>
              <a:rPr lang="ru-RU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сад </a:t>
            </a:r>
            <a:r>
              <a:rPr lang="ru-RU" sz="24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№103» </a:t>
            </a:r>
            <a:r>
              <a:rPr lang="ru-RU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 о. Саранск</a:t>
            </a:r>
          </a:p>
          <a:p>
            <a:pPr algn="ctr">
              <a:defRPr/>
            </a:pPr>
            <a:r>
              <a:rPr lang="ru-RU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Гущиной Елены Викторовны</a:t>
            </a:r>
            <a:endParaRPr lang="ru-RU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TextBox 1"/>
          <p:cNvSpPr txBox="1">
            <a:spLocks noChangeArrowheads="1"/>
          </p:cNvSpPr>
          <p:nvPr/>
        </p:nvSpPr>
        <p:spPr bwMode="auto">
          <a:xfrm>
            <a:off x="204789" y="2445405"/>
            <a:ext cx="8883651" cy="36933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/>
            <a:r>
              <a:rPr lang="ru-RU" b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b="1" u="sng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08.05.1982 г.</a:t>
            </a:r>
          </a:p>
          <a:p>
            <a:pPr lvl="0"/>
            <a:r>
              <a:rPr lang="ru-RU" b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u="sng">
                <a:solidFill>
                  <a:srgbClr val="21274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b="1" u="sng">
                <a:solidFill>
                  <a:srgbClr val="B4DCFA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МГПИ им. М. Е. Евсевьева. Квалификация по диплому: Организатор-методист дошкольного образования и </a:t>
            </a:r>
            <a:r>
              <a:rPr lang="ru-RU" b="1" u="sng" smtClean="0">
                <a:solidFill>
                  <a:srgbClr val="B4DCFA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педагог-психолог </a:t>
            </a:r>
            <a:r>
              <a:rPr lang="ru-RU" b="1" u="sng" smtClean="0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u="sng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30.01.2008г</a:t>
            </a:r>
            <a:r>
              <a:rPr lang="ru-RU" b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ru-RU" b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b="1" u="sng">
                <a:solidFill>
                  <a:srgbClr val="B4DCFA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«Педагогика и методика дошкольного образования» с дополнительной специальностью «Педагогика и психология»</a:t>
            </a:r>
          </a:p>
          <a:p>
            <a:pPr lvl="0"/>
            <a:r>
              <a:rPr lang="ru-RU" b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b="1" u="sng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Организатор –методист дошкольного образования и педагог – психолог.</a:t>
            </a:r>
          </a:p>
          <a:p>
            <a:pPr lvl="0"/>
            <a:r>
              <a:rPr lang="ru-RU" b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b="1" u="sng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ВСГ № 1156588</a:t>
            </a:r>
          </a:p>
          <a:p>
            <a:pPr lvl="0"/>
            <a:r>
              <a:rPr lang="ru-RU" b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 </a:t>
            </a:r>
            <a:r>
              <a:rPr lang="ru-RU" b="1" u="sng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12лет</a:t>
            </a:r>
          </a:p>
          <a:p>
            <a:pPr lvl="0"/>
            <a:r>
              <a:rPr lang="ru-RU" b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b="1" u="sng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24лет</a:t>
            </a:r>
          </a:p>
          <a:p>
            <a:pPr lvl="0"/>
            <a:r>
              <a:rPr lang="ru-RU" b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b="1" u="sng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первая</a:t>
            </a:r>
          </a:p>
          <a:p>
            <a:pPr lvl="0"/>
            <a:r>
              <a:rPr lang="ru-RU" b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b="1" u="sng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19.05.2021г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636" y="251170"/>
            <a:ext cx="3256673" cy="471271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6"/>
          <p:cNvSpPr txBox="1">
            <a:spLocks noChangeArrowheads="1"/>
          </p:cNvSpPr>
          <p:nvPr/>
        </p:nvSpPr>
        <p:spPr bwMode="auto">
          <a:xfrm>
            <a:off x="5075517" y="161364"/>
            <a:ext cx="6094413" cy="369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1000">
              <a:latin typeface="Corbel" pitchFamily="34" charset="0"/>
            </a:endParaRPr>
          </a:p>
        </p:txBody>
      </p:sp>
      <p:pic>
        <p:nvPicPr>
          <p:cNvPr id="4098" name="Picture 2" descr="F:\svidetelstvo-3818911-1454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050" y="678416"/>
            <a:ext cx="5014912" cy="577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svidetelstvo-6064596-13065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3713" y="678416"/>
            <a:ext cx="4586287" cy="580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5765" y="215719"/>
            <a:ext cx="23050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8" y="1251283"/>
            <a:ext cx="3684493" cy="52096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745" y="1251283"/>
            <a:ext cx="3684493" cy="52096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474" y="1223843"/>
            <a:ext cx="3703900" cy="523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6584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8896" y="176530"/>
            <a:ext cx="23050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0" y="995613"/>
            <a:ext cx="3719876" cy="52969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724" y="962527"/>
            <a:ext cx="4021029" cy="57029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043" y="962527"/>
            <a:ext cx="3766534" cy="534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3235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8896" y="176530"/>
            <a:ext cx="23050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743" y="876792"/>
            <a:ext cx="4190632" cy="55457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24" y="876792"/>
            <a:ext cx="3785775" cy="555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3457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8532" y="1014413"/>
            <a:ext cx="10394951" cy="3175000"/>
          </a:xfrm>
          <a:ln>
            <a:solidFill>
              <a:srgbClr val="C00000"/>
            </a:solidFill>
          </a:ln>
        </p:spPr>
        <p:txBody>
          <a:bodyPr/>
          <a:lstStyle/>
          <a:p>
            <a:pPr marL="0" indent="0" algn="ctr" eaLnBrk="1" fontAlgn="auto" hangingPunct="1">
              <a:spcAft>
                <a:spcPct val="0"/>
              </a:spcAft>
              <a:buNone/>
              <a:defRPr/>
            </a:pPr>
            <a: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участия воспитанников в конкурсах, выставках, турнирах, соревнованиях, акциях, фестивалях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515" y="551078"/>
            <a:ext cx="4672956" cy="5925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2164" y="551078"/>
            <a:ext cx="4669665" cy="5925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506" y="28458"/>
            <a:ext cx="11438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  <a:endParaRPr lang="ru-RU" sz="1000">
              <a:solidFill>
                <a:prstClr val="black"/>
              </a:solidFill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10726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7"/>
          <p:cNvSpPr txBox="1">
            <a:spLocks noChangeArrowheads="1"/>
          </p:cNvSpPr>
          <p:nvPr/>
        </p:nvSpPr>
        <p:spPr bwMode="auto">
          <a:xfrm>
            <a:off x="284165" y="138114"/>
            <a:ext cx="11623675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  <a:endParaRPr lang="ru-RU" sz="1000">
              <a:latin typeface="Corbe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763752"/>
            <a:ext cx="4457700" cy="5618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9238" y="35318697"/>
            <a:ext cx="5843587" cy="469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9238" y="19132062"/>
            <a:ext cx="1926850" cy="4248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8425" y="829148"/>
            <a:ext cx="3896750" cy="518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16="http://schemas.microsoft.com/office/drawing/2014/main" xmlns="" id="{90D195E1-CED5-4999-8440-5A51F5367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33" y="157928"/>
            <a:ext cx="10644539" cy="4938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8731" y="991862"/>
            <a:ext cx="3698597" cy="52753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274" y="1362004"/>
            <a:ext cx="3438539" cy="490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8842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16="http://schemas.microsoft.com/office/drawing/2014/main" xmlns="" id="{90D195E1-CED5-4999-8440-5A51F5367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33" y="157928"/>
            <a:ext cx="10644539" cy="4938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606" y="1252025"/>
            <a:ext cx="3675198" cy="51980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704" y="1252025"/>
            <a:ext cx="3734868" cy="531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0553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16="http://schemas.microsoft.com/office/drawing/2014/main" xmlns="" id="{90D195E1-CED5-4999-8440-5A51F5367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33" y="157928"/>
            <a:ext cx="10644539" cy="4938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013" y="1191662"/>
            <a:ext cx="3306854" cy="437949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054" y="1191662"/>
            <a:ext cx="3635621" cy="4565125"/>
          </a:xfrm>
          <a:prstGeom prst="rect">
            <a:avLst/>
          </a:prstGeom>
        </p:spPr>
      </p:pic>
      <p:pic>
        <p:nvPicPr>
          <p:cNvPr id="1026" name="Picture 2" descr="C:\Users\данила\Pictures\20241119_10055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9170774" y="5320145"/>
            <a:ext cx="27308175" cy="401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25728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1865" y="947741"/>
            <a:ext cx="10328275" cy="4962525"/>
          </a:xfrm>
          <a:ln>
            <a:solidFill>
              <a:srgbClr val="C00000"/>
            </a:solidFill>
          </a:ln>
        </p:spPr>
        <p:txBody>
          <a:bodyPr/>
          <a:lstStyle/>
          <a:p>
            <a:pPr marL="0" indent="0" algn="ctr">
              <a:buNone/>
              <a:defRPr/>
            </a:pPr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Представление аттестационного педагогического опыта на сайте </a:t>
            </a:r>
            <a: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МДОУ « </a:t>
            </a:r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детский сад №</a:t>
            </a:r>
            <a: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103»</a:t>
            </a:r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>
                <a:hlinkClick r:id="rId2"/>
              </a:rPr>
              <a:t>https://nsportal.ru/nazarova-elena-viktorovna-0</a:t>
            </a:r>
            <a:endParaRPr lang="ru-RU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1627195" y="4189414"/>
            <a:ext cx="184731" cy="7386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>
              <a:latin typeface="Corbel" pitchFamily="34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usic\Desktop\титульник15112024_0005_page-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5863" y="771525"/>
            <a:ext cx="4071937" cy="541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usic\Desktop\титульник15112024_0002_page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700087"/>
            <a:ext cx="4429125" cy="555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365" y="125194"/>
            <a:ext cx="111162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  <a:endParaRPr lang="ru-RU" sz="1000">
              <a:solidFill>
                <a:prstClr val="black"/>
              </a:solidFill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94317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036" y="1083252"/>
            <a:ext cx="4218709" cy="5517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music\Desktop\5 ГРУППА\диплом18112024_0001_page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9401" y="807893"/>
            <a:ext cx="4687888" cy="605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224" y="227552"/>
            <a:ext cx="113134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  <a:endParaRPr lang="ru-RU" sz="1000">
              <a:solidFill>
                <a:prstClr val="black"/>
              </a:solidFill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54930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3440" y="1050925"/>
            <a:ext cx="10525125" cy="3297238"/>
          </a:xfrm>
          <a:ln>
            <a:solidFill>
              <a:srgbClr val="C00000"/>
            </a:solidFill>
          </a:ln>
        </p:spPr>
        <p:txBody>
          <a:bodyPr/>
          <a:lstStyle/>
          <a:p>
            <a:pPr marL="0" indent="0" algn="ctr" eaLnBrk="1" fontAlgn="auto" hangingPunct="1">
              <a:spcAft>
                <a:spcPct val="0"/>
              </a:spcAft>
              <a:buNone/>
              <a:defRPr/>
            </a:pPr>
            <a: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b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178182" y="0"/>
            <a:ext cx="11526839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cap="all" spc="20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endParaRPr lang="ru-RU">
              <a:latin typeface="+mn-lt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26" y="1203158"/>
            <a:ext cx="3559744" cy="50773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938" y="1191126"/>
            <a:ext cx="3568179" cy="50893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23" y="1191126"/>
            <a:ext cx="3737591" cy="533099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7100" y="427513"/>
            <a:ext cx="10337800" cy="3681349"/>
          </a:xfrm>
          <a:ln>
            <a:solidFill>
              <a:srgbClr val="C00000"/>
            </a:solidFill>
          </a:ln>
        </p:spPr>
        <p:txBody>
          <a:bodyPr/>
          <a:lstStyle/>
          <a:p>
            <a:pPr marL="0" indent="0" algn="ctr" eaLnBrk="1" fontAlgn="auto" hangingPunct="1">
              <a:spcAft>
                <a:spcPct val="0"/>
              </a:spcAft>
              <a:buNone/>
              <a:defRPr/>
            </a:pPr>
            <a:r>
              <a:rPr lang="ru-RU" sz="40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Выступления </a:t>
            </a:r>
            <a:r>
              <a:rPr lang="ru-RU" sz="4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6700" y="96849"/>
            <a:ext cx="116586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cap="all" spc="20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1400">
              <a:latin typeface="+mn-lt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1" y="1112512"/>
            <a:ext cx="4192172" cy="547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4191" y="1198676"/>
            <a:ext cx="4206241" cy="513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6700" y="96849"/>
            <a:ext cx="116586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cap="all" spc="20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1400">
              <a:latin typeface="+mn-lt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761" y="1312234"/>
            <a:ext cx="3730652" cy="53209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58" y="1312234"/>
            <a:ext cx="3853542" cy="549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1510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6700" y="96849"/>
            <a:ext cx="116586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cap="all" spc="20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1400">
              <a:latin typeface="+mn-lt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9" y="1241682"/>
            <a:ext cx="3818758" cy="54467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080" y="1306978"/>
            <a:ext cx="3724979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92707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6700" y="96849"/>
            <a:ext cx="116586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cap="all" spc="20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1400">
              <a:latin typeface="+mn-lt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295" y="1350555"/>
            <a:ext cx="3910819" cy="52803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4351" y="1350555"/>
            <a:ext cx="3998229" cy="51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0953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395" y="1128725"/>
            <a:ext cx="10309225" cy="3387725"/>
          </a:xfrm>
          <a:ln>
            <a:solidFill>
              <a:srgbClr val="C00000"/>
            </a:solidFill>
          </a:ln>
        </p:spPr>
        <p:txBody>
          <a:bodyPr/>
          <a:lstStyle/>
          <a:p>
            <a:pPr marL="0" indent="0" algn="ctr" eaLnBrk="1" fontAlgn="auto" hangingPunct="1">
              <a:spcAft>
                <a:spcPct val="0"/>
              </a:spcAft>
              <a:buNone/>
              <a:defRPr/>
            </a:pPr>
            <a: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открытых занятий, мастер-классов, мероприятий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000" y="1077913"/>
            <a:ext cx="10160000" cy="3568700"/>
          </a:xfrm>
          <a:ln>
            <a:solidFill>
              <a:srgbClr val="C00000"/>
            </a:solidFill>
          </a:ln>
        </p:spPr>
        <p:txBody>
          <a:bodyPr/>
          <a:lstStyle/>
          <a:p>
            <a:pPr marL="0" indent="0" algn="ctr" eaLnBrk="1" fontAlgn="auto" hangingPunct="1">
              <a:spcAft>
                <a:spcPct val="0"/>
              </a:spcAft>
              <a:buNone/>
              <a:defRPr/>
            </a:pPr>
            <a: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16="http://schemas.microsoft.com/office/drawing/2014/main" xmlns="" id="{FE25BC03-48BF-4509-BC7F-D98574023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989" y="151298"/>
            <a:ext cx="6285521" cy="493819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196" y="773722"/>
            <a:ext cx="3907249" cy="5570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33514" y="780403"/>
            <a:ext cx="3902563" cy="556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23197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16="http://schemas.microsoft.com/office/drawing/2014/main" xmlns="" id="{FE25BC03-48BF-4509-BC7F-D98574023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989" y="151298"/>
            <a:ext cx="6285521" cy="4938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510" y="865324"/>
            <a:ext cx="3904029" cy="55683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63" y="730898"/>
            <a:ext cx="4092524" cy="583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83544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16="http://schemas.microsoft.com/office/drawing/2014/main" xmlns="" id="{DDE5E006-C64B-4994-91BD-A277A9698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247" y="66611"/>
            <a:ext cx="6285521" cy="4938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37" y="1066909"/>
            <a:ext cx="3303964" cy="48362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479" y="866274"/>
            <a:ext cx="3837111" cy="542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4812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1740" y="1065213"/>
            <a:ext cx="9788525" cy="3535362"/>
          </a:xfrm>
          <a:ln>
            <a:solidFill>
              <a:srgbClr val="C00000"/>
            </a:solidFill>
          </a:ln>
        </p:spPr>
        <p:txBody>
          <a:bodyPr/>
          <a:lstStyle/>
          <a:p>
            <a:pPr marL="0" indent="0" algn="ctr" eaLnBrk="1" fontAlgn="auto" hangingPunct="1">
              <a:spcAft>
                <a:spcPct val="0"/>
              </a:spcAft>
              <a:buNone/>
              <a:defRPr/>
            </a:pPr>
            <a: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Экспертная </a:t>
            </a:r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TextBox 5"/>
          <p:cNvSpPr txBox="1">
            <a:spLocks noChangeArrowheads="1"/>
          </p:cNvSpPr>
          <p:nvPr/>
        </p:nvSpPr>
        <p:spPr bwMode="auto">
          <a:xfrm>
            <a:off x="3049595" y="292100"/>
            <a:ext cx="6092825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Экспертная деятельность</a:t>
            </a:r>
            <a:endParaRPr lang="ru-RU">
              <a:latin typeface="Corbe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334" y="661988"/>
            <a:ext cx="4304261" cy="608772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3465" y="925525"/>
            <a:ext cx="10125075" cy="3367087"/>
          </a:xfrm>
          <a:ln>
            <a:solidFill>
              <a:srgbClr val="C00000"/>
            </a:solidFill>
          </a:ln>
        </p:spPr>
        <p:txBody>
          <a:bodyPr/>
          <a:lstStyle/>
          <a:p>
            <a:pPr algn="ctr" eaLnBrk="1" fontAlgn="auto" hangingPunct="1">
              <a:spcAft>
                <a:spcPct val="0"/>
              </a:spcAft>
              <a:defRPr/>
            </a:pPr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TextBox 4"/>
          <p:cNvSpPr txBox="1">
            <a:spLocks noChangeArrowheads="1"/>
          </p:cNvSpPr>
          <p:nvPr/>
        </p:nvSpPr>
        <p:spPr bwMode="auto">
          <a:xfrm>
            <a:off x="349252" y="12"/>
            <a:ext cx="11109325" cy="64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комиссиях,  </a:t>
            </a:r>
          </a:p>
          <a:p>
            <a:pPr algn="ctr"/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педагогических сообществах, в жюри конкурсов</a:t>
            </a:r>
            <a:endParaRPr lang="ru-RU">
              <a:latin typeface="Corbe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8536" y="646126"/>
            <a:ext cx="5278277" cy="6211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8077" y="812800"/>
            <a:ext cx="9975851" cy="1644650"/>
          </a:xfrm>
          <a:ln>
            <a:solidFill>
              <a:srgbClr val="C00000"/>
            </a:solidFill>
          </a:ln>
        </p:spPr>
        <p:txBody>
          <a:bodyPr/>
          <a:lstStyle/>
          <a:p>
            <a:pPr marL="0" indent="0" algn="ctr" eaLnBrk="1" fontAlgn="auto" hangingPunct="1">
              <a:spcAft>
                <a:spcPct val="0"/>
              </a:spcAft>
              <a:buNone/>
              <a:defRPr/>
            </a:pPr>
            <a: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Позитивные </a:t>
            </a:r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работы с воспитанниками</a:t>
            </a:r>
          </a:p>
        </p:txBody>
      </p:sp>
      <p:sp>
        <p:nvSpPr>
          <p:cNvPr id="57346" name="TextBox 2"/>
          <p:cNvSpPr txBox="1">
            <a:spLocks noChangeArrowheads="1"/>
          </p:cNvSpPr>
          <p:nvPr/>
        </p:nvSpPr>
        <p:spPr bwMode="auto">
          <a:xfrm>
            <a:off x="1184277" y="2705106"/>
            <a:ext cx="9975851" cy="34163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C00000"/>
                </a:solidFill>
                <a:latin typeface="Corbel" pitchFamily="34" charset="0"/>
              </a:rPr>
              <a:t>-</a:t>
            </a:r>
            <a:r>
              <a:rPr lang="ru-RU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системы воспитательной работы; </a:t>
            </a:r>
          </a:p>
          <a:p>
            <a:r>
              <a:rPr lang="ru-RU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-наличие качественной, эстетически оформленной текущей документации; </a:t>
            </a:r>
          </a:p>
          <a:p>
            <a:r>
              <a:rPr lang="ru-RU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-организация индивидуального подхода; </a:t>
            </a:r>
          </a:p>
          <a:p>
            <a:r>
              <a:rPr lang="ru-RU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-снижение простудной заболеваемости воспитанников; </a:t>
            </a:r>
          </a:p>
          <a:p>
            <a:r>
              <a:rPr lang="ru-RU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-отлаженная система взаимодействия с родителями ;</a:t>
            </a:r>
          </a:p>
          <a:p>
            <a:r>
              <a:rPr lang="ru-RU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-отсутствие жалоб и обращений родителей на неправомерные действия; </a:t>
            </a:r>
          </a:p>
          <a:p>
            <a:r>
              <a:rPr lang="ru-RU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-реализация здоровье сберегающих технологий в воспитательном процессе; </a:t>
            </a:r>
          </a:p>
          <a:p>
            <a:r>
              <a:rPr lang="ru-RU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-духовно-нравственное воспитание и народные традиции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Box 4"/>
          <p:cNvSpPr txBox="1">
            <a:spLocks noChangeArrowheads="1"/>
          </p:cNvSpPr>
          <p:nvPr/>
        </p:nvSpPr>
        <p:spPr bwMode="auto">
          <a:xfrm>
            <a:off x="3455991" y="215900"/>
            <a:ext cx="6094412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</a:t>
            </a:r>
            <a:endParaRPr lang="ru-RU" sz="2000">
              <a:latin typeface="Corbe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28" y="986117"/>
            <a:ext cx="3858804" cy="53160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55" y="986117"/>
            <a:ext cx="3572484" cy="49216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645" y="986117"/>
            <a:ext cx="3578991" cy="493058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0465" y="1128713"/>
            <a:ext cx="9871075" cy="1719262"/>
          </a:xfrm>
          <a:ln>
            <a:solidFill>
              <a:srgbClr val="C00000"/>
            </a:solidFill>
          </a:ln>
        </p:spPr>
        <p:txBody>
          <a:bodyPr/>
          <a:lstStyle/>
          <a:p>
            <a:pPr marL="0" indent="0" algn="ctr" eaLnBrk="1" fontAlgn="auto" hangingPunct="1">
              <a:spcAft>
                <a:spcPct val="0"/>
              </a:spcAft>
              <a:buNone/>
              <a:defRPr/>
            </a:pPr>
            <a: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Качество </a:t>
            </a:r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взаимодействия с родителями</a:t>
            </a:r>
          </a:p>
        </p:txBody>
      </p:sp>
      <p:sp>
        <p:nvSpPr>
          <p:cNvPr id="59394" name="TextBox 2"/>
          <p:cNvSpPr txBox="1">
            <a:spLocks noChangeArrowheads="1"/>
          </p:cNvSpPr>
          <p:nvPr/>
        </p:nvSpPr>
        <p:spPr bwMode="auto">
          <a:xfrm>
            <a:off x="1160465" y="3095626"/>
            <a:ext cx="9871075" cy="267765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C00000"/>
                </a:solidFill>
                <a:latin typeface="Corbel" pitchFamily="34" charset="0"/>
              </a:rPr>
              <a:t>-</a:t>
            </a:r>
            <a:r>
              <a:rPr lang="ru-RU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систематическое проведение родительских собраний; </a:t>
            </a:r>
          </a:p>
          <a:p>
            <a:r>
              <a:rPr lang="ru-RU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-проведение круглых столов, консультаций в нетрадиционной форме (педагогическое просвещение родителей);</a:t>
            </a:r>
          </a:p>
          <a:p>
            <a:r>
              <a:rPr lang="ru-RU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-проведение экскурсий ,образовательных  путешествий с детьми; проведение совместных конкурсов, выставок; </a:t>
            </a:r>
          </a:p>
          <a:p>
            <a:r>
              <a:rPr lang="ru-RU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-организация родителей на субботниках, благоустройстве участков, создании развивающей среды группы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33433" y="169863"/>
            <a:ext cx="111934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cap="all" spc="20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	</a:t>
            </a:r>
            <a:endParaRPr lang="ru-RU" sz="1400">
              <a:latin typeface="+mn-lt"/>
              <a:cs typeface="+mn-cs"/>
            </a:endParaRPr>
          </a:p>
        </p:txBody>
      </p:sp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3048009" y="274645"/>
            <a:ext cx="6683375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  <a:endParaRPr lang="ru-RU">
              <a:latin typeface="Corbel" pitchFamily="34" charset="0"/>
            </a:endParaRPr>
          </a:p>
        </p:txBody>
      </p:sp>
      <p:pic>
        <p:nvPicPr>
          <p:cNvPr id="1026" name="Picture 2" descr="C:\Users\vospital\Desktop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391" y="840379"/>
            <a:ext cx="3610221" cy="545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vospital\Desktop\img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531197" y="-156264"/>
            <a:ext cx="5452831" cy="733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11"/>
          <p:cNvSpPr txBox="1">
            <a:spLocks noChangeArrowheads="1"/>
          </p:cNvSpPr>
          <p:nvPr/>
        </p:nvSpPr>
        <p:spPr bwMode="auto">
          <a:xfrm>
            <a:off x="3511549" y="4775"/>
            <a:ext cx="6096000" cy="369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  <a:endParaRPr lang="ru-RU">
              <a:latin typeface="Corbe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944" y="1039906"/>
            <a:ext cx="3884833" cy="53519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906"/>
            <a:ext cx="3845790" cy="52981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931" y="1039906"/>
            <a:ext cx="3884833" cy="535192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16="http://schemas.microsoft.com/office/drawing/2014/main" xmlns="" id="{6DC150DD-697B-4AAC-BB14-57A98195B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437" y="82742"/>
            <a:ext cx="4139543" cy="4938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74" y="1072393"/>
            <a:ext cx="3921307" cy="55895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627" y="1076393"/>
            <a:ext cx="3873638" cy="5521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511" y="1076393"/>
            <a:ext cx="3903503" cy="552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8268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7432" y="969963"/>
            <a:ext cx="10217151" cy="3268662"/>
          </a:xfrm>
          <a:ln>
            <a:solidFill>
              <a:srgbClr val="C00000"/>
            </a:solidFill>
          </a:ln>
        </p:spPr>
        <p:txBody>
          <a:bodyPr/>
          <a:lstStyle/>
          <a:p>
            <a:pPr marL="0" indent="0" algn="ctr" eaLnBrk="1" fontAlgn="auto" hangingPunct="1">
              <a:spcAft>
                <a:spcPct val="0"/>
              </a:spcAft>
              <a:buNone/>
              <a:defRPr/>
            </a:pPr>
            <a: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педагога в профессиональных конкурсах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16="http://schemas.microsoft.com/office/drawing/2014/main" xmlns="" id="{B0EFB2E2-2EF5-461D-89C0-FB22202B6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557" y="102726"/>
            <a:ext cx="5108891" cy="4938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847" y="700526"/>
            <a:ext cx="4177553" cy="57539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73" y="712367"/>
            <a:ext cx="4246109" cy="584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06154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16="http://schemas.microsoft.com/office/drawing/2014/main" xmlns="" id="{B0EFB2E2-2EF5-461D-89C0-FB22202B6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557" y="102726"/>
            <a:ext cx="5108891" cy="4938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9" y="867688"/>
            <a:ext cx="4035675" cy="57085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717" y="1066913"/>
            <a:ext cx="3755461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40697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07" y="1077179"/>
            <a:ext cx="3828604" cy="54142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618" y="390764"/>
            <a:ext cx="5108891" cy="4938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181" y="1483424"/>
            <a:ext cx="3541837" cy="500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21587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16="http://schemas.microsoft.com/office/drawing/2014/main" xmlns="" id="{A55D0800-7F86-4AF6-9376-3CB0CCB8A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457" y="255483"/>
            <a:ext cx="5108891" cy="4938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012" y="884318"/>
            <a:ext cx="3999518" cy="56559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71" y="932329"/>
            <a:ext cx="3966133" cy="560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77132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a16="http://schemas.microsoft.com/office/drawing/2014/main" xmlns="" id="{A55D0800-7F86-4AF6-9376-3CB0CCB8A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457" y="255483"/>
            <a:ext cx="5108891" cy="4938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822" y="968188"/>
            <a:ext cx="3929526" cy="556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54884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3977" y="990612"/>
            <a:ext cx="9544051" cy="3248025"/>
          </a:xfrm>
          <a:ln>
            <a:solidFill>
              <a:srgbClr val="C00000"/>
            </a:solidFill>
          </a:ln>
        </p:spPr>
        <p:txBody>
          <a:bodyPr/>
          <a:lstStyle/>
          <a:p>
            <a:pPr marL="0" indent="0" algn="ctr" eaLnBrk="1" fontAlgn="auto" hangingPunct="1">
              <a:spcAft>
                <a:spcPct val="0"/>
              </a:spcAft>
              <a:buNone/>
              <a:defRPr/>
            </a:pPr>
            <a: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НАГРАДЫ </a:t>
            </a:r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ПООЩРЕНИЯ</a:t>
            </a:r>
          </a:p>
        </p:txBody>
      </p:sp>
      <p:sp>
        <p:nvSpPr>
          <p:cNvPr id="69634" name="TextBox 2"/>
          <p:cNvSpPr txBox="1">
            <a:spLocks noChangeArrowheads="1"/>
          </p:cNvSpPr>
          <p:nvPr/>
        </p:nvSpPr>
        <p:spPr bwMode="auto">
          <a:xfrm>
            <a:off x="1176340" y="4460886"/>
            <a:ext cx="9545637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ru-RU" sz="24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4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18965" y="74097"/>
            <a:ext cx="51451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НАГРАДЫ И ПООЩРЕНИЯ</a:t>
            </a:r>
            <a:endParaRPr lang="ru-RU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10" y="841644"/>
            <a:ext cx="3545289" cy="50582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138" y="827093"/>
            <a:ext cx="3720182" cy="526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7082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5"/>
          <p:cNvSpPr txBox="1">
            <a:spLocks noChangeArrowheads="1"/>
          </p:cNvSpPr>
          <p:nvPr/>
        </p:nvSpPr>
        <p:spPr bwMode="auto">
          <a:xfrm>
            <a:off x="2269863" y="107576"/>
            <a:ext cx="954907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инновационной (экспериментальной) деятельности</a:t>
            </a:r>
            <a:endParaRPr lang="ru-RU" sz="1000">
              <a:solidFill>
                <a:srgbClr val="000000"/>
              </a:solidFill>
              <a:latin typeface="Corbe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07" y="852720"/>
            <a:ext cx="3672279" cy="52378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692" y="854867"/>
            <a:ext cx="3590637" cy="512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92963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508" y="870120"/>
            <a:ext cx="6893342" cy="55387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93695" y="168442"/>
            <a:ext cx="47524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НАГРАДЫ И ПООЩРЕНИЯ</a:t>
            </a: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421113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987432" y="969966"/>
            <a:ext cx="10217151" cy="4918075"/>
          </a:xfrm>
          <a:ln>
            <a:solidFill>
              <a:srgbClr val="C00000"/>
            </a:solidFill>
          </a:ln>
        </p:spPr>
        <p:txBody>
          <a:bodyPr/>
          <a:lstStyle/>
          <a:p>
            <a:pPr marL="0" indent="0" algn="ctr" eaLnBrk="1" fontAlgn="auto" hangingPunct="1">
              <a:spcAft>
                <a:spcPct val="0"/>
              </a:spcAft>
              <a:buNone/>
              <a:defRPr/>
            </a:pPr>
            <a:r>
              <a:rPr lang="ru-RU" sz="60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  <a:r>
              <a:rPr lang="ru-RU" sz="6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внимание</a:t>
            </a:r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5"/>
          <p:cNvSpPr txBox="1">
            <a:spLocks noChangeArrowheads="1"/>
          </p:cNvSpPr>
          <p:nvPr/>
        </p:nvSpPr>
        <p:spPr bwMode="auto">
          <a:xfrm>
            <a:off x="2269863" y="107576"/>
            <a:ext cx="954907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инновационной (экспериментальной) деятельности</a:t>
            </a:r>
            <a:endParaRPr lang="ru-RU" sz="1000">
              <a:solidFill>
                <a:srgbClr val="000000"/>
              </a:solidFill>
              <a:latin typeface="Corbe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89" y="1004047"/>
            <a:ext cx="4744925" cy="55132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752" y="1004047"/>
            <a:ext cx="4598039" cy="545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2091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5"/>
          <p:cNvSpPr txBox="1">
            <a:spLocks noChangeArrowheads="1"/>
          </p:cNvSpPr>
          <p:nvPr/>
        </p:nvSpPr>
        <p:spPr bwMode="auto">
          <a:xfrm>
            <a:off x="2269863" y="107576"/>
            <a:ext cx="954907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инновационной (экспериментальной) деятельности</a:t>
            </a:r>
            <a:endParaRPr lang="ru-RU" sz="1000">
              <a:solidFill>
                <a:srgbClr val="000000"/>
              </a:solidFill>
              <a:latin typeface="Corbe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835" y="645458"/>
            <a:ext cx="4767977" cy="600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9782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0620" y="1185863"/>
            <a:ext cx="10010775" cy="3189189"/>
          </a:xfrm>
          <a:ln>
            <a:solidFill>
              <a:srgbClr val="C00000"/>
            </a:solidFill>
          </a:ln>
        </p:spPr>
        <p:txBody>
          <a:bodyPr/>
          <a:lstStyle/>
          <a:p>
            <a:pPr marL="0" indent="0" algn="ctr" eaLnBrk="1" fontAlgn="auto" hangingPunct="1">
              <a:spcAft>
                <a:spcPct val="0"/>
              </a:spcAft>
              <a:buNone/>
              <a:defRPr/>
            </a:pPr>
            <a: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публикаций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268" y="492370"/>
            <a:ext cx="4758196" cy="602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4515" y="492370"/>
            <a:ext cx="4929504" cy="602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50199" y="123038"/>
            <a:ext cx="2261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1000">
              <a:solidFill>
                <a:prstClr val="black"/>
              </a:solidFill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270162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Arial"/>
        <a:cs typeface="Arial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Arial"/>
        <a:cs typeface="Arial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10381</TotalTime>
  <Words>540</Words>
  <Application>Microsoft Office PowerPoint</Application>
  <PresentationFormat>Широкоэкранный</PresentationFormat>
  <Paragraphs>66</Paragraphs>
  <Slides>51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8" baseType="lpstr">
      <vt:lpstr>Arial</vt:lpstr>
      <vt:lpstr>Calibri</vt:lpstr>
      <vt:lpstr>Corbel</vt:lpstr>
      <vt:lpstr>Georgia</vt:lpstr>
      <vt:lpstr>Times New Roman</vt:lpstr>
      <vt:lpstr>Trebuchet MS</vt:lpstr>
      <vt:lpstr>Воздушный поток</vt:lpstr>
      <vt:lpstr>Презентация PowerPoint</vt:lpstr>
      <vt:lpstr>Представление аттестационного педагогического опыта на сайте  МДОУ « детский сад №103»   https://nsportal.ru/nazarova-elena-viktorovna-0</vt:lpstr>
      <vt:lpstr> Участие в инновационной (экспериментальной)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Наличие публикаций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участия воспитанников в конкурсах, выставках, турнирах, соревнованиях, акциях, фестивалях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Наличие авторских программ, методических пособий </vt:lpstr>
      <vt:lpstr>Презентация PowerPoint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открытых занятий, мастер-классов, мероприятий</vt:lpstr>
      <vt:lpstr>Презентация PowerPoint</vt:lpstr>
      <vt:lpstr>Презентация PowerPoint</vt:lpstr>
      <vt:lpstr>Презентация PowerPoint</vt:lpstr>
      <vt:lpstr>Экспертная деятельность</vt:lpstr>
      <vt:lpstr>Презентация PowerPoint</vt:lpstr>
      <vt:lpstr>9. Общественно-педагогическая активность педагога: участие в комиссиях, педагогических сообществах, в жюри конкурсов</vt:lpstr>
      <vt:lpstr>Презентация PowerPoint</vt:lpstr>
      <vt:lpstr>Позитивные результаты работы с воспитанниками</vt:lpstr>
      <vt:lpstr>Презентация PowerPoint</vt:lpstr>
      <vt:lpstr>Качество взаимодействия с родителями</vt:lpstr>
      <vt:lpstr>Презентация PowerPoint</vt:lpstr>
      <vt:lpstr>Презентация PowerPoint</vt:lpstr>
      <vt:lpstr>Участие педагога в профессиональных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НАГРАДЫ И ПООЩРЕНИЯ</vt:lpstr>
      <vt:lpstr>Презентация PowerPoint</vt:lpstr>
      <vt:lpstr>Презентация PowerPoint</vt:lpstr>
      <vt:lpstr>  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vospital</cp:lastModifiedBy>
  <cp:revision>348</cp:revision>
  <cp:lastPrinted>2023-11-27T11:58:59Z</cp:lastPrinted>
  <dcterms:created xsi:type="dcterms:W3CDTF">2020-05-26T11:15:20Z</dcterms:created>
  <dcterms:modified xsi:type="dcterms:W3CDTF">2025-01-24T12:06:41Z</dcterms:modified>
</cp:coreProperties>
</file>