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49"/>
  </p:notesMasterIdLst>
  <p:sldIdLst>
    <p:sldId id="256" r:id="rId2"/>
    <p:sldId id="381" r:id="rId3"/>
    <p:sldId id="341" r:id="rId4"/>
    <p:sldId id="405" r:id="rId5"/>
    <p:sldId id="480" r:id="rId6"/>
    <p:sldId id="492" r:id="rId7"/>
    <p:sldId id="496" r:id="rId8"/>
    <p:sldId id="345" r:id="rId9"/>
    <p:sldId id="495" r:id="rId10"/>
    <p:sldId id="382" r:id="rId11"/>
    <p:sldId id="443" r:id="rId12"/>
    <p:sldId id="434" r:id="rId13"/>
    <p:sldId id="347" r:id="rId14"/>
    <p:sldId id="494" r:id="rId15"/>
    <p:sldId id="348" r:id="rId16"/>
    <p:sldId id="456" r:id="rId17"/>
    <p:sldId id="461" r:id="rId18"/>
    <p:sldId id="488" r:id="rId19"/>
    <p:sldId id="493" r:id="rId20"/>
    <p:sldId id="489" r:id="rId21"/>
    <p:sldId id="354" r:id="rId22"/>
    <p:sldId id="355" r:id="rId23"/>
    <p:sldId id="357" r:id="rId24"/>
    <p:sldId id="472" r:id="rId25"/>
    <p:sldId id="483" r:id="rId26"/>
    <p:sldId id="484" r:id="rId27"/>
    <p:sldId id="486" r:id="rId28"/>
    <p:sldId id="361" r:id="rId29"/>
    <p:sldId id="465" r:id="rId30"/>
    <p:sldId id="450" r:id="rId31"/>
    <p:sldId id="364" r:id="rId32"/>
    <p:sldId id="388" r:id="rId33"/>
    <p:sldId id="365" r:id="rId34"/>
    <p:sldId id="411" r:id="rId35"/>
    <p:sldId id="367" r:id="rId36"/>
    <p:sldId id="368" r:id="rId37"/>
    <p:sldId id="369" r:id="rId38"/>
    <p:sldId id="370" r:id="rId39"/>
    <p:sldId id="451" r:id="rId40"/>
    <p:sldId id="373" r:id="rId41"/>
    <p:sldId id="490" r:id="rId42"/>
    <p:sldId id="458" r:id="rId43"/>
    <p:sldId id="485" r:id="rId44"/>
    <p:sldId id="379" r:id="rId45"/>
    <p:sldId id="438" r:id="rId46"/>
    <p:sldId id="487" r:id="rId47"/>
    <p:sldId id="396" r:id="rId48"/>
  </p:sldIdLst>
  <p:sldSz cx="12192000" cy="6858000"/>
  <p:notesSz cx="6797675" cy="9928225"/>
  <p:custDataLst>
    <p:tags r:id="rId5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15" autoAdjust="0"/>
  </p:normalViewPr>
  <p:slideViewPr>
    <p:cSldViewPr snapToGrid="0">
      <p:cViewPr varScale="1">
        <p:scale>
          <a:sx n="80" d="100"/>
          <a:sy n="80" d="100"/>
        </p:scale>
        <p:origin x="108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F0A6C-5570-44F2-BFCA-1BC08908E653}" type="datetimeFigureOut">
              <a:rPr lang="ru-RU"/>
              <a:pPr>
                <a:defRPr/>
              </a:pPr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7FB169-DB63-4F81-B37D-691BA801E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BC1ED-6A58-4286-81DE-C804B8C80E40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21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5121AC-02F0-4B04-8284-8ED8318AC842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25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FDC3F-0B1B-4058-AB63-1869F7813F27}" type="datetimeFigureOut">
              <a:rPr lang="ru-RU" smtClean="0"/>
              <a:pPr>
                <a:defRPr/>
              </a:pPr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863DF-D881-45AF-98F0-7D7D6A326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8D133-DAA5-4934-9811-471ADC5B1FA6}" type="datetimeFigureOut">
              <a:rPr lang="ru-RU" smtClean="0"/>
              <a:pPr>
                <a:defRPr/>
              </a:pPr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59483-5A22-48EC-90E2-7E40682D8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98BA1-AB63-424C-9ACC-BEF018C9851A}" type="datetimeFigureOut">
              <a:rPr lang="ru-RU" smtClean="0"/>
              <a:pPr>
                <a:defRPr/>
              </a:pPr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31433-8C6A-44D3-A59B-CD6CB1F17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A996A35-66FD-46E9-9371-316BE7B7D1F6}" type="datetimeFigureOut">
              <a:rPr lang="ru-RU" smtClean="0"/>
              <a:pPr>
                <a:defRPr/>
              </a:pPr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0610D5B-D823-4682-A202-F313CEF10D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7" r:id="rId3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ekaterinam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4789" y="495312"/>
            <a:ext cx="8883651" cy="3643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095" y="506413"/>
            <a:ext cx="9023351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</a:p>
          <a:p>
            <a:pPr algn="ctr">
              <a:defRPr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  </a:t>
            </a:r>
          </a:p>
          <a:p>
            <a:pPr algn="ctr">
              <a:defRPr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высшую квалификационную категорию воспитателя</a:t>
            </a:r>
          </a:p>
          <a:p>
            <a:pPr algn="ctr">
              <a:defRPr/>
            </a:pP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№103» г. о. Саранск</a:t>
            </a:r>
          </a:p>
          <a:p>
            <a:pPr algn="ctr">
              <a:defRPr/>
            </a:pPr>
            <a:r>
              <a:rPr lang="ru-RU" sz="24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Масина Екатерина Алексеевна</a:t>
            </a:r>
            <a:endParaRPr lang="ru-RU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04789" y="2445405"/>
            <a:ext cx="8883651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12.07.1980 г.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ru-RU" u="sng">
                <a:solidFill>
                  <a:srgbClr val="2127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u="sng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МГПИ им. М. Е. Евсевьева. Квалификация по диплому: Учитель начальных классов</a:t>
            </a:r>
            <a:r>
              <a:rPr lang="ru-RU">
                <a:solidFill>
                  <a:srgbClr val="2127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30.06.2003г.</a:t>
            </a:r>
            <a:r>
              <a:rPr lang="ru-RU" altLang="ru-RU">
                <a:solidFill>
                  <a:srgbClr val="212745">
                    <a:lumMod val="75000"/>
                  </a:srgbClr>
                </a:solidFill>
                <a:latin typeface="Times New Roman" pitchFamily="18" charset="0"/>
              </a:rPr>
              <a:t/>
            </a:r>
            <a:br>
              <a:rPr lang="ru-RU" altLang="ru-RU">
                <a:solidFill>
                  <a:srgbClr val="212745">
                    <a:lumMod val="75000"/>
                  </a:srgbClr>
                </a:solidFill>
                <a:latin typeface="Times New Roman" pitchFamily="18" charset="0"/>
              </a:rPr>
            </a:br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"Педагогика и методика начального образования"</a:t>
            </a:r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ДВС №1157793</a:t>
            </a:r>
          </a:p>
          <a:p>
            <a:pPr lvl="0"/>
            <a:r>
              <a:rPr lang="ru-RU" b="1" u="sng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Профессианальная переподготовка :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ГБУ ДПО Республики Мордовия </a:t>
            </a:r>
          </a:p>
          <a:p>
            <a:pPr lvl="0"/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«Центр непрерывного повышения профессионального мастерства педагогических работников – «Педагог 13.ру.19.12.2019г.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№134118000049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16лет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21лет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pPr lvl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аттестации: </a:t>
            </a:r>
            <a:r>
              <a:rPr lang="ru-RU" b="1" u="sng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21.05.2020г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041" y="179836"/>
            <a:ext cx="3053738" cy="43560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6"/>
          <p:cNvSpPr txBox="1">
            <a:spLocks noChangeArrowheads="1"/>
          </p:cNvSpPr>
          <p:nvPr/>
        </p:nvSpPr>
        <p:spPr bwMode="auto">
          <a:xfrm>
            <a:off x="5003800" y="71439"/>
            <a:ext cx="60944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1000">
              <a:latin typeface="Corbel" pitchFamily="34" charset="0"/>
            </a:endParaRPr>
          </a:p>
        </p:txBody>
      </p:sp>
      <p:pic>
        <p:nvPicPr>
          <p:cNvPr id="2050" name="Picture 2" descr="F:\svidetelstvo-5407884-1446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529462"/>
            <a:ext cx="4896852" cy="59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svidetelstvo-5570686-1447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211" y="529463"/>
            <a:ext cx="4957010" cy="6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765" y="215719"/>
            <a:ext cx="2305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" y="1251283"/>
            <a:ext cx="3684493" cy="5209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45" y="1251283"/>
            <a:ext cx="3684493" cy="5209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4" y="1223843"/>
            <a:ext cx="3703900" cy="52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58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896" y="176530"/>
            <a:ext cx="23050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" y="962527"/>
            <a:ext cx="3719876" cy="5296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19" y="962527"/>
            <a:ext cx="3766534" cy="5342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3" y="962527"/>
            <a:ext cx="3766534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23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532" y="1014413"/>
            <a:ext cx="10394951" cy="3175000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воспитанников в конкурсах, выставках, турнирах, соревнованиях, акциях, фестивалях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85" y="818146"/>
            <a:ext cx="4162926" cy="575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9988" y="818146"/>
            <a:ext cx="4166937" cy="55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1816"/>
            <a:ext cx="1194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  <a:endParaRPr lang="ru-RU" sz="100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062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7"/>
          <p:cNvSpPr txBox="1">
            <a:spLocks noChangeArrowheads="1"/>
          </p:cNvSpPr>
          <p:nvPr/>
        </p:nvSpPr>
        <p:spPr bwMode="auto">
          <a:xfrm>
            <a:off x="284165" y="138114"/>
            <a:ext cx="116236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воспитанников в конкурсах, выставках, турнирах, соревнованиях, акциях, фестивалях</a:t>
            </a:r>
            <a:endParaRPr lang="ru-RU" sz="1000"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912" y="825190"/>
            <a:ext cx="4148254" cy="57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032" y="866619"/>
            <a:ext cx="3792538" cy="4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90D195E1-CED5-4999-8440-5A51F536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3" y="157928"/>
            <a:ext cx="10644539" cy="4938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5675" y="917658"/>
            <a:ext cx="3314925" cy="4728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974" y="1194788"/>
            <a:ext cx="3528109" cy="50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884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90D195E1-CED5-4999-8440-5A51F536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3" y="157928"/>
            <a:ext cx="10644539" cy="493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50" y="1341519"/>
            <a:ext cx="3070490" cy="43794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73" y="1155889"/>
            <a:ext cx="3142727" cy="45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72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90D195E1-CED5-4999-8440-5A51F536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3" y="157928"/>
            <a:ext cx="10644539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986589"/>
            <a:ext cx="3633537" cy="5237997"/>
          </a:xfrm>
          <a:prstGeom prst="rect">
            <a:avLst/>
          </a:prstGeom>
        </p:spPr>
      </p:pic>
      <p:pic>
        <p:nvPicPr>
          <p:cNvPr id="1026" name="Picture 2" descr="C:\Users\music\Desktop\5 ГРУППА\диплом18112024_0001_page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799" y="986589"/>
            <a:ext cx="3817780" cy="54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470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90D195E1-CED5-4999-8440-5A51F536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3" y="157928"/>
            <a:ext cx="10644539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82" y="914401"/>
            <a:ext cx="3819550" cy="5402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707" y="914401"/>
            <a:ext cx="3996699" cy="56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1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5" y="947741"/>
            <a:ext cx="10328275" cy="496252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Представление аттестационного педагогического опыта на сайте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МДОУ «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№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103»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>
                <a:hlinkClick r:id="rId2"/>
              </a:rPr>
              <a:t>https://nsportal.ru/ekaterinams</a:t>
            </a:r>
            <a:endParaRPr lang="ru-RU" sz="4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627195" y="4189414"/>
            <a:ext cx="184731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sic\Desktop\титульник15112024_0003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5346" y="385011"/>
            <a:ext cx="4259179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sic\Desktop\титульник15112024_0004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610" y="385011"/>
            <a:ext cx="4259179" cy="62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167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40" y="1050925"/>
            <a:ext cx="10525125" cy="3297238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авторских программ, методических пособий</a:t>
            </a:r>
            <a:b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8182" y="0"/>
            <a:ext cx="11526839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авторских программ, методических пособий</a:t>
            </a:r>
            <a:endParaRPr lang="ru-RU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25" y="1176002"/>
            <a:ext cx="3682608" cy="5248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56" y="1176002"/>
            <a:ext cx="3618674" cy="5161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7" y="1176002"/>
            <a:ext cx="3755808" cy="53569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427513"/>
            <a:ext cx="10337800" cy="3681349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</a:t>
            </a:r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96849"/>
            <a:ext cx="11658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sz="1400"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157" y="1190322"/>
            <a:ext cx="3946359" cy="517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3756" y="1190322"/>
            <a:ext cx="3965575" cy="508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151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96849"/>
            <a:ext cx="11658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sz="140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53" y="1227222"/>
            <a:ext cx="3579175" cy="52457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33" y="1227222"/>
            <a:ext cx="3924204" cy="5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27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96849"/>
            <a:ext cx="11658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sz="140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4" y="1227221"/>
            <a:ext cx="3922501" cy="54262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03" y="1227221"/>
            <a:ext cx="3832776" cy="54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776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96849"/>
            <a:ext cx="11658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sz="1400"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95450"/>
              </p:ext>
            </p:extLst>
          </p:nvPr>
        </p:nvGraphicFramePr>
        <p:xfrm>
          <a:off x="1684420" y="1112512"/>
          <a:ext cx="5293895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293895"/>
              </a:tblGrid>
              <a:tr h="235025">
                <a:tc>
                  <a:txBody>
                    <a:bodyPr/>
                    <a:lstStyle/>
                    <a:p>
                      <a:endParaRPr lang="ru-RU">
                        <a:solidFill>
                          <a:srgbClr val="D7D7D7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460" y="1221149"/>
            <a:ext cx="3788835" cy="53962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5" y="1272555"/>
            <a:ext cx="3693697" cy="52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04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395" y="1128725"/>
            <a:ext cx="10309225" cy="338772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занятий, мастер-классов, мероприятий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FE25BC03-48BF-4509-BC7F-D9857402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989" y="151298"/>
            <a:ext cx="6285521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91" y="1107814"/>
            <a:ext cx="3707514" cy="52880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975" y="1107814"/>
            <a:ext cx="3906551" cy="520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319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077913"/>
            <a:ext cx="10160000" cy="3568700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799432" y="5055865"/>
            <a:ext cx="10160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DDE5E006-C64B-4994-91BD-A277A969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247" y="66611"/>
            <a:ext cx="6285521" cy="4938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34" y="720520"/>
            <a:ext cx="3870613" cy="5788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720521"/>
            <a:ext cx="4070816" cy="57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481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740" y="1065213"/>
            <a:ext cx="9788525" cy="3535362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Экспертная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3049595" y="292100"/>
            <a:ext cx="60928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Экспертная деятельность</a:t>
            </a:r>
            <a:endParaRPr lang="ru-RU"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15" y="905872"/>
            <a:ext cx="4080784" cy="57716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465" y="925525"/>
            <a:ext cx="10125075" cy="3367087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 eaLnBrk="1" fontAlgn="auto" hangingPunct="1">
              <a:spcAft>
                <a:spcPct val="0"/>
              </a:spcAft>
              <a:defRPr/>
            </a:pP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349252" y="12"/>
            <a:ext cx="111093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комиссиях,  </a:t>
            </a:r>
          </a:p>
          <a:p>
            <a:pPr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педагогических сообществах, в жюри конкурсов</a:t>
            </a:r>
            <a:endParaRPr lang="ru-RU">
              <a:latin typeface="Corbe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235" y="786479"/>
            <a:ext cx="4665081" cy="577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077" y="812800"/>
            <a:ext cx="9975851" cy="1644650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 с воспитанниками</a:t>
            </a:r>
          </a:p>
        </p:txBody>
      </p:sp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184277" y="2705106"/>
            <a:ext cx="9975851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rbel" pitchFamily="34" charset="0"/>
              </a:rPr>
              <a:t>-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системы воспитательной работы;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-наличие качественной, эстетически оформленной текущей документации;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-организация индивидуального подхода;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-снижение простудной заболеваемости воспитанников;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-отлаженная система взаимодействия с родителями ;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-отсутствие жалоб и обращений родителей на неправомерные действия;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-реализация здоровье сберегающих технологий в воспитательном процессе;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-духовно-нравственное воспитание и народные традиции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4"/>
          <p:cNvSpPr txBox="1">
            <a:spLocks noChangeArrowheads="1"/>
          </p:cNvSpPr>
          <p:nvPr/>
        </p:nvSpPr>
        <p:spPr bwMode="auto">
          <a:xfrm>
            <a:off x="3455991" y="215900"/>
            <a:ext cx="60944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работы с воспитанниками</a:t>
            </a:r>
            <a:endParaRPr lang="ru-RU" sz="2000"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55" y="983578"/>
            <a:ext cx="3962917" cy="5648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3" y="983578"/>
            <a:ext cx="3962917" cy="5648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34" y="983579"/>
            <a:ext cx="3962917" cy="56488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465" y="1128713"/>
            <a:ext cx="9871075" cy="1719262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</a:t>
            </a: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160465" y="3095626"/>
            <a:ext cx="987107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orbel" pitchFamily="34" charset="0"/>
              </a:rPr>
              <a:t>-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-проведение экскурсий ,образовательных  путешествий с детьми; проведение совместных конкурсов, выставок; </a:t>
            </a:r>
          </a:p>
          <a:p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-организация родителей на субботниках, благоустройстве участков, создании развивающей среды группы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1"/>
          <p:cNvSpPr txBox="1">
            <a:spLocks noChangeArrowheads="1"/>
          </p:cNvSpPr>
          <p:nvPr/>
        </p:nvSpPr>
        <p:spPr bwMode="auto">
          <a:xfrm>
            <a:off x="3511549" y="4775"/>
            <a:ext cx="60960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взаимодействия с родителями</a:t>
            </a:r>
            <a:endParaRPr lang="ru-RU"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4" y="806115"/>
            <a:ext cx="4144391" cy="5907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79" y="806115"/>
            <a:ext cx="4302540" cy="58593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6DC150DD-697B-4AAC-BB14-57A98195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37" y="82742"/>
            <a:ext cx="4139543" cy="4938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794084"/>
            <a:ext cx="3903404" cy="572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" y="794084"/>
            <a:ext cx="4000899" cy="572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86" y="794084"/>
            <a:ext cx="3821924" cy="572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26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3433" y="169863"/>
            <a:ext cx="11193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cap="all" spc="20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sz="1400">
              <a:latin typeface="+mn-lt"/>
              <a:cs typeface="+mn-cs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048009" y="274645"/>
            <a:ext cx="6683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>
              <a:latin typeface="Corbel" pitchFamily="34" charset="0"/>
            </a:endParaRPr>
          </a:p>
        </p:txBody>
      </p:sp>
      <p:pic>
        <p:nvPicPr>
          <p:cNvPr id="1026" name="Picture 2" descr="C:\Users\vospital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91" y="840379"/>
            <a:ext cx="3610221" cy="54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spital\Desktop\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31197" y="-156264"/>
            <a:ext cx="5452831" cy="73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432" y="969963"/>
            <a:ext cx="10217151" cy="3268662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 в профессиональных конкурсах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B0EFB2E2-2EF5-461D-89C0-FB22202B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57" y="102726"/>
            <a:ext cx="5108891" cy="493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36" y="854242"/>
            <a:ext cx="4235712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6735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id="{A55D0800-7F86-4AF6-9376-3CB0CCB8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57" y="255483"/>
            <a:ext cx="5108891" cy="4938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53" y="876291"/>
            <a:ext cx="3988229" cy="5641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27" y="876291"/>
            <a:ext cx="4035902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6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38" y="150132"/>
            <a:ext cx="5108891" cy="493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09" y="791916"/>
            <a:ext cx="4012280" cy="5647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5" y="791916"/>
            <a:ext cx="4030421" cy="56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557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977" y="990612"/>
            <a:ext cx="9544051" cy="324802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ПООЩРЕНИЯ</a:t>
            </a:r>
          </a:p>
        </p:txBody>
      </p:sp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1176340" y="4460886"/>
            <a:ext cx="95456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8965" y="74097"/>
            <a:ext cx="514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80" y="687901"/>
            <a:ext cx="4022803" cy="568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643075"/>
            <a:ext cx="4070455" cy="57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082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4876" y="20122"/>
            <a:ext cx="510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1" y="1094874"/>
            <a:ext cx="6208295" cy="54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428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87432" y="969966"/>
            <a:ext cx="10217151" cy="491807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2269863" y="107576"/>
            <a:ext cx="954907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инновационной (экспериментальной) деятельности</a:t>
            </a:r>
            <a:endParaRPr lang="ru-RU" sz="100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7" y="852720"/>
            <a:ext cx="3672279" cy="5237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92" y="854867"/>
            <a:ext cx="3590637" cy="512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92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642923" y="109886"/>
            <a:ext cx="954907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инновационной (экспериментальной) деятельности</a:t>
            </a:r>
            <a:endParaRPr lang="ru-RU" sz="100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707" y="669073"/>
            <a:ext cx="5335272" cy="59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580" y="669073"/>
            <a:ext cx="5312735" cy="57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0428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642923" y="109886"/>
            <a:ext cx="954907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инновационной (экспериментальной) деятельности</a:t>
            </a:r>
            <a:endParaRPr lang="ru-RU" sz="100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689" y="669351"/>
            <a:ext cx="4590686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577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20" y="1185862"/>
            <a:ext cx="10010775" cy="3217696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fontAlgn="auto" hangingPunct="1">
              <a:spcAft>
                <a:spcPct val="0"/>
              </a:spcAft>
              <a:buNone/>
              <a:defRPr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7210" y="47978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портале сайта интернет</a:t>
            </a:r>
            <a:endParaRPr lang="ru-RU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</a:p>
          <a:p>
            <a:pPr lvl="0" algn="ctr"/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944" y="905233"/>
            <a:ext cx="4016530" cy="572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643" y="1048678"/>
            <a:ext cx="3803804" cy="542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0357" y="212376"/>
            <a:ext cx="2497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sz="200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546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10128</TotalTime>
  <Words>459</Words>
  <Application>Microsoft Office PowerPoint</Application>
  <PresentationFormat>Широкоэкранный</PresentationFormat>
  <Paragraphs>71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Corbel</vt:lpstr>
      <vt:lpstr>Georgia</vt:lpstr>
      <vt:lpstr>Times New Roman</vt:lpstr>
      <vt:lpstr>Trebuchet MS</vt:lpstr>
      <vt:lpstr>Воздушный поток</vt:lpstr>
      <vt:lpstr>Презентация PowerPoint</vt:lpstr>
      <vt:lpstr>Представление аттестационного педагогического опыта на сайте  МДОУ « детский сад №103»   https://nsportal.ru/ekaterinams</vt:lpstr>
      <vt:lpstr> Участие в инновационной (экспериментальной)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 Наличие публикаций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участия воспитанников в конкурсах, выставках, турнирах, соревнованиях, акциях, фестивалях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Наличие авторских программ, методических пособий </vt:lpstr>
      <vt:lpstr>Презентация PowerPoint</vt:lpstr>
      <vt:lpstr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открытых занятий, мастер-классов, мероприятий</vt:lpstr>
      <vt:lpstr>Презентация PowerPoint</vt:lpstr>
      <vt:lpstr>Презентация PowerPoint</vt:lpstr>
      <vt:lpstr>Экспертная деятельность</vt:lpstr>
      <vt:lpstr>Презентация PowerPoint</vt:lpstr>
      <vt:lpstr>9. Общественно-педагогическая активность педагога: участие в комиссиях, педагогических сообществах, в жюри конкурсов</vt:lpstr>
      <vt:lpstr>Презентация PowerPoint</vt:lpstr>
      <vt:lpstr>Позитивные результаты работы с воспитанниками</vt:lpstr>
      <vt:lpstr>Презентация PowerPoint</vt:lpstr>
      <vt:lpstr>Качество взаимодействия с родителями</vt:lpstr>
      <vt:lpstr>Презентация PowerPoint</vt:lpstr>
      <vt:lpstr>Презентация PowerPoint</vt:lpstr>
      <vt:lpstr>Участие педагога в профессиональных конкурсах</vt:lpstr>
      <vt:lpstr>Презентация PowerPoint</vt:lpstr>
      <vt:lpstr>Презентация PowerPoint</vt:lpstr>
      <vt:lpstr>Презентация PowerPoint</vt:lpstr>
      <vt:lpstr>НАГРАДЫ И ПООЩРЕНИЯ</vt:lpstr>
      <vt:lpstr>Презентация PowerPoint</vt:lpstr>
      <vt:lpstr>Презентация PowerPoint</vt:lpstr>
      <vt:lpstr>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vospital</cp:lastModifiedBy>
  <cp:revision>351</cp:revision>
  <cp:lastPrinted>2023-11-27T11:58:59Z</cp:lastPrinted>
  <dcterms:created xsi:type="dcterms:W3CDTF">2020-05-26T11:15:20Z</dcterms:created>
  <dcterms:modified xsi:type="dcterms:W3CDTF">2025-01-24T12:08:38Z</dcterms:modified>
</cp:coreProperties>
</file>